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EB5715-EB42-4124-9A3A-2624EF026B0D}">
  <a:tblStyle styleId="{87EB5715-EB42-4124-9A3A-2624EF026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eleniumHQ/selenium/wiki/PageObjects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uzzricksons/example-selenide-web-test" TargetMode="External"/><Relationship Id="rId4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s://github.com/codeborne/selenide/blob/master/CHANGELOG" TargetMode="External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://www.gebish.org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Selenide: CONCISE UI TESTS IN JAVA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Selenideの</a:t>
            </a:r>
            <a:r>
              <a:rPr lang="en"/>
              <a:t>セレクター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875" y="1076275"/>
            <a:ext cx="2878675" cy="3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264450" y="1676600"/>
            <a:ext cx="2181000" cy="419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228925" y="1648200"/>
            <a:ext cx="2259000" cy="3367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86950" y="1207700"/>
            <a:ext cx="2465100" cy="888000"/>
          </a:xfrm>
          <a:prstGeom prst="wedgeRoundRectCallout">
            <a:avLst>
              <a:gd fmla="val 84496" name="adj1"/>
              <a:gd fmla="val 39606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$("#ires .g")</a:t>
            </a:r>
            <a:endParaRPr b="1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対象の</a:t>
            </a:r>
            <a:r>
              <a:rPr lang="en">
                <a:solidFill>
                  <a:srgbClr val="F3F3F3"/>
                </a:solidFill>
              </a:rPr>
              <a:t>elementの</a:t>
            </a:r>
            <a:r>
              <a:rPr lang="en">
                <a:solidFill>
                  <a:srgbClr val="F3F3F3"/>
                </a:solidFill>
              </a:rPr>
              <a:t>中で0番目の要素を取得する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86950" y="2237375"/>
            <a:ext cx="2465100" cy="888000"/>
          </a:xfrm>
          <a:prstGeom prst="wedgeRoundRectCallout">
            <a:avLst>
              <a:gd fmla="val 73545" name="adj1"/>
              <a:gd fmla="val 37258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$$("#ires .g")</a:t>
            </a:r>
            <a:endParaRPr b="1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対象のelementをすべて取得する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825" y="1076275"/>
            <a:ext cx="2956175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49200" y="4219950"/>
            <a:ext cx="5660700" cy="85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テストコード</a:t>
            </a:r>
            <a:endParaRPr sz="12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$("#ires .g").shouldBe(text("Selenide: concise UI tests in Java"));</a:t>
            </a:r>
            <a:endParaRPr sz="12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$$("#ires .g").shouldHave(sizeGreaterThan(0));</a:t>
            </a:r>
            <a:br>
              <a:rPr lang="en" sz="1200">
                <a:solidFill>
                  <a:srgbClr val="D9D9D9"/>
                </a:solidFill>
              </a:rPr>
            </a:br>
            <a:r>
              <a:rPr lang="en" sz="1200">
                <a:solidFill>
                  <a:srgbClr val="D9D9D9"/>
                </a:solidFill>
              </a:rPr>
              <a:t>$$("#ires .g").shouldHaveSize(10);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8129250" y="1076275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6583750" y="2665800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487925" y="3297500"/>
            <a:ext cx="1921800" cy="48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511175" y="1965950"/>
            <a:ext cx="13215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idがresのdivタグの中でclass名がgのelementは10個存在する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vs Selenide</a:t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75" y="978325"/>
            <a:ext cx="7504700" cy="4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271475" y="109405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Selenium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271475" y="382530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Selenide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06775" y="1371125"/>
            <a:ext cx="246900" cy="109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6775" y="2671225"/>
            <a:ext cx="246900" cy="37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554125" y="1573250"/>
            <a:ext cx="1052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Browserコントロール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(Selenium)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89325" y="2563850"/>
            <a:ext cx="8100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テスト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(JUnit)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606775" y="3985500"/>
            <a:ext cx="246900" cy="84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96425" y="4011650"/>
            <a:ext cx="1335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ラッピングされた</a:t>
            </a:r>
            <a:r>
              <a:rPr lang="en" sz="1200">
                <a:solidFill>
                  <a:srgbClr val="FF00FF"/>
                </a:solidFill>
              </a:rPr>
              <a:t>SeleniumとJUnitが</a:t>
            </a:r>
            <a:r>
              <a:rPr lang="en" sz="1200">
                <a:solidFill>
                  <a:srgbClr val="FF00FF"/>
                </a:solidFill>
              </a:rPr>
              <a:t>格納されている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Test Support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3" y="1287463"/>
            <a:ext cx="79152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豊富なメソッドのサポート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25" y="1062425"/>
            <a:ext cx="4665674" cy="39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</a:t>
            </a:r>
            <a:r>
              <a:rPr lang="en"/>
              <a:t>パターン</a:t>
            </a:r>
            <a:r>
              <a:rPr lang="en"/>
              <a:t> - 1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925375"/>
            <a:ext cx="85206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https://github.com/SeleniumHQ/selenium/wiki/PageObjects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ページ毎にオブジェクトを作成してテストする方法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１つのページオブジェクトを複数のテストで利用可能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Html elementを</a:t>
            </a:r>
            <a:r>
              <a:rPr lang="en">
                <a:solidFill>
                  <a:srgbClr val="D9D9D9"/>
                </a:solidFill>
              </a:rPr>
              <a:t>探すコードをテストコードからページオブジェクトに移動させることができる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分かりやすくなる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1017725"/>
            <a:ext cx="3866424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1093925"/>
            <a:ext cx="4924299" cy="3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- 3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5050"/>
            <a:ext cx="74295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Basic Pattern vs POM pattern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182675" y="1475050"/>
            <a:ext cx="2292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Basicパターン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04700" y="2999050"/>
            <a:ext cx="233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POMパターン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745675" y="4134000"/>
            <a:ext cx="3779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１つのページオブジェクトを複数のテストで利用可能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40425" y="2723425"/>
            <a:ext cx="490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Html elementを探すコードをテストコードからページオブジェクトに移動させることができる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77575" y="3696225"/>
            <a:ext cx="1889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分かりやすくなる</a:t>
            </a:r>
            <a:endParaRPr b="1" sz="11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- 4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1" y="1152475"/>
            <a:ext cx="71025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その他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 </a:t>
            </a:r>
            <a:r>
              <a:rPr lang="en">
                <a:solidFill>
                  <a:srgbClr val="D9D9D9"/>
                </a:solidFill>
              </a:rPr>
              <a:t>テスト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Java </a:t>
            </a:r>
            <a:r>
              <a:rPr lang="en">
                <a:solidFill>
                  <a:srgbClr val="D9D9D9"/>
                </a:solidFill>
              </a:rPr>
              <a:t>ソースにて設定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Maven</a:t>
            </a:r>
            <a:r>
              <a:rPr lang="en">
                <a:solidFill>
                  <a:srgbClr val="D9D9D9"/>
                </a:solidFill>
              </a:rPr>
              <a:t>実行し設定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テストが失敗した場合</a:t>
            </a:r>
            <a:r>
              <a:rPr lang="en">
                <a:solidFill>
                  <a:srgbClr val="D9D9D9"/>
                </a:solidFill>
              </a:rPr>
              <a:t>(</a:t>
            </a:r>
            <a:r>
              <a:rPr lang="en">
                <a:solidFill>
                  <a:srgbClr val="D9D9D9"/>
                </a:solidFill>
              </a:rPr>
              <a:t>設定した場所にスクリーンショットとhtmlファイルが保存される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337450" y="19226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System.setProperty("selenide.isHeadless", true);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337450" y="27608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-Dchromeoptions.args=headless</a:t>
            </a:r>
            <a:endParaRPr sz="1100">
              <a:solidFill>
                <a:srgbClr val="B7B7B7"/>
              </a:solidFill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337450" y="3980025"/>
            <a:ext cx="45519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System.setProperty("selenide.reportsFolder", "保存するフォルダ名");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CIとSlackの</a:t>
            </a:r>
            <a:r>
              <a:rPr lang="en"/>
              <a:t>連携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 sz="1600">
                <a:solidFill>
                  <a:srgbClr val="D9D9D9"/>
                </a:solidFill>
              </a:rPr>
              <a:t>Githubにpush → Travis CI</a:t>
            </a:r>
            <a:r>
              <a:rPr lang="en" sz="1600">
                <a:solidFill>
                  <a:srgbClr val="D9D9D9"/>
                </a:solidFill>
              </a:rPr>
              <a:t>ビルド</a:t>
            </a:r>
            <a:r>
              <a:rPr lang="en" sz="1600">
                <a:solidFill>
                  <a:srgbClr val="D9D9D9"/>
                </a:solidFill>
              </a:rPr>
              <a:t>(headless Chrome</a:t>
            </a:r>
            <a:r>
              <a:rPr lang="en" sz="1600">
                <a:solidFill>
                  <a:srgbClr val="D9D9D9"/>
                </a:solidFill>
              </a:rPr>
              <a:t>にてテストを実行</a:t>
            </a:r>
            <a:r>
              <a:rPr lang="en" sz="1600">
                <a:solidFill>
                  <a:srgbClr val="D9D9D9"/>
                </a:solidFill>
              </a:rPr>
              <a:t>) → Slackに</a:t>
            </a:r>
            <a:r>
              <a:rPr lang="en" sz="1600">
                <a:solidFill>
                  <a:srgbClr val="D9D9D9"/>
                </a:solidFill>
              </a:rPr>
              <a:t>結果通知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>
                <a:solidFill>
                  <a:srgbClr val="D9D9D9"/>
                </a:solidFill>
              </a:rPr>
              <a:t>.travis.ymlファイルに下の部分を追加する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4675" y="1003650"/>
            <a:ext cx="7992300" cy="1584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1076275"/>
            <a:ext cx="1751100" cy="1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475" y="1104350"/>
            <a:ext cx="1410700" cy="1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075" y="1053400"/>
            <a:ext cx="1484800" cy="1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2408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456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3" y="3628525"/>
            <a:ext cx="82010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696225" y="3745225"/>
            <a:ext cx="14106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255000" y="4288350"/>
            <a:ext cx="23625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261950" y="677228"/>
            <a:ext cx="8520600" cy="4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Slack : @요다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Software engineer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요즘 관심사: </a:t>
            </a:r>
            <a:endParaRPr>
              <a:solidFill>
                <a:srgbClr val="D9D9D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스프링5+스프링 부트2, 데브옵스</a:t>
            </a:r>
            <a:endParaRPr>
              <a:solidFill>
                <a:srgbClr val="D9D9D9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</a:t>
            </a:r>
            <a:r>
              <a:rPr lang="en" sz="2400">
                <a:solidFill>
                  <a:schemeClr val="accent2"/>
                </a:solidFill>
              </a:rPr>
              <a:t>Do. Or do not. There is no try.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(하려면 제대로 혀. 아님 말구.)</a:t>
            </a:r>
            <a:endParaRPr sz="2400">
              <a:solidFill>
                <a:schemeClr val="accent2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                                                    </a:t>
            </a:r>
            <a:r>
              <a:rPr lang="en" sz="1200">
                <a:solidFill>
                  <a:srgbClr val="ADADAD"/>
                </a:solidFill>
              </a:rPr>
              <a:t>STAR WARS Episode 5 「The Empire Strikes Back」에서 요다의 명대사</a:t>
            </a:r>
            <a:endParaRPr sz="1200"/>
          </a:p>
        </p:txBody>
      </p:sp>
      <p:pic>
        <p:nvPicPr>
          <p:cNvPr descr="01.jpg"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" y="2940800"/>
            <a:ext cx="2930675" cy="1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00" y="547050"/>
            <a:ext cx="4662176" cy="1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62325" y="1229050"/>
            <a:ext cx="8404200" cy="2238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テストケース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Ajax</a:t>
            </a:r>
            <a:r>
              <a:rPr lang="en">
                <a:solidFill>
                  <a:srgbClr val="EFEFEF"/>
                </a:solidFill>
              </a:rPr>
              <a:t>テスト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Input欄に3を</a:t>
            </a:r>
            <a:r>
              <a:rPr lang="en">
                <a:solidFill>
                  <a:srgbClr val="EFEFEF"/>
                </a:solidFill>
              </a:rPr>
              <a:t>入力した後ボタンをクリックすると3秒後に</a:t>
            </a:r>
            <a:r>
              <a:rPr lang="en">
                <a:solidFill>
                  <a:srgbClr val="EFEFEF"/>
                </a:solidFill>
              </a:rPr>
              <a:t>“3 seconds later”</a:t>
            </a:r>
            <a:r>
              <a:rPr lang="en">
                <a:solidFill>
                  <a:srgbClr val="EFEFEF"/>
                </a:solidFill>
              </a:rPr>
              <a:t>という文字列が出力されるかをチェック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“Selenide”</a:t>
            </a:r>
            <a:r>
              <a:rPr lang="en">
                <a:solidFill>
                  <a:srgbClr val="EFEFEF"/>
                </a:solidFill>
              </a:rPr>
              <a:t>というキーワードで検索して結果をチェック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Google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Naver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Yahoo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ローカル環境にてテストを実行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通常のブラウザテスト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Headless Chrome</a:t>
            </a:r>
            <a:r>
              <a:rPr lang="en">
                <a:solidFill>
                  <a:srgbClr val="D9D9D9"/>
                </a:solidFill>
              </a:rPr>
              <a:t>テスト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テストが失敗した場合の確認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Travis CI</a:t>
            </a:r>
            <a:r>
              <a:rPr lang="en">
                <a:solidFill>
                  <a:srgbClr val="D9D9D9"/>
                </a:solidFill>
              </a:rPr>
              <a:t>連携テスト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試す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最後に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430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</a:t>
            </a:r>
            <a:r>
              <a:rPr lang="en">
                <a:solidFill>
                  <a:srgbClr val="D9D9D9"/>
                </a:solidFill>
              </a:rPr>
              <a:t>テストはたまに不安定な場合がある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たまに原因不明で</a:t>
            </a:r>
            <a:r>
              <a:rPr lang="en">
                <a:solidFill>
                  <a:srgbClr val="D9D9D9"/>
                </a:solidFill>
              </a:rPr>
              <a:t>CIの</a:t>
            </a:r>
            <a:r>
              <a:rPr lang="en">
                <a:solidFill>
                  <a:srgbClr val="D9D9D9"/>
                </a:solidFill>
              </a:rPr>
              <a:t>テストが失敗する場合がある</a:t>
            </a:r>
            <a:r>
              <a:rPr lang="en">
                <a:solidFill>
                  <a:srgbClr val="D9D9D9"/>
                </a:solidFill>
              </a:rPr>
              <a:t>(</a:t>
            </a:r>
            <a:r>
              <a:rPr lang="en">
                <a:solidFill>
                  <a:srgbClr val="D9D9D9"/>
                </a:solidFill>
              </a:rPr>
              <a:t>ネットワークなどの問題かも？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最新バージョンのSeleniumをすぐに使いたい場合はSelenideはおすすめしない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ソースコード</a:t>
            </a:r>
            <a:r>
              <a:rPr lang="en">
                <a:solidFill>
                  <a:srgbClr val="D9D9D9"/>
                </a:solidFill>
              </a:rPr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https://github.com/buzzricksons/example-selenide-web-test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461775"/>
            <a:ext cx="4219950" cy="44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</a:t>
            </a:r>
            <a:r>
              <a:rPr lang="en"/>
              <a:t>との出会い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</a:rPr>
              <a:t>@JJUG(Japan Java User Group) CCC 2016 FALL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152474"/>
            <a:ext cx="6867025" cy="30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</a:t>
            </a:r>
            <a:r>
              <a:rPr lang="en"/>
              <a:t>とは</a:t>
            </a:r>
            <a:r>
              <a:rPr lang="en"/>
              <a:t>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http://selenide.org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Codeborne社で</a:t>
            </a:r>
            <a:r>
              <a:rPr lang="en">
                <a:solidFill>
                  <a:srgbClr val="D9D9D9"/>
                </a:solidFill>
              </a:rPr>
              <a:t>開発したJava用のウェブテストフレームワーク</a:t>
            </a:r>
            <a:r>
              <a:rPr lang="en">
                <a:solidFill>
                  <a:srgbClr val="D9D9D9"/>
                </a:solidFill>
              </a:rPr>
              <a:t>(Selenium</a:t>
            </a:r>
            <a:r>
              <a:rPr lang="en">
                <a:solidFill>
                  <a:srgbClr val="D9D9D9"/>
                </a:solidFill>
              </a:rPr>
              <a:t>ウェブドライバーをラッピング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DSL</a:t>
            </a:r>
            <a:r>
              <a:rPr lang="en">
                <a:solidFill>
                  <a:srgbClr val="D9D9D9"/>
                </a:solidFill>
              </a:rPr>
              <a:t>言語</a:t>
            </a:r>
            <a:r>
              <a:rPr lang="en">
                <a:solidFill>
                  <a:srgbClr val="D9D9D9"/>
                </a:solidFill>
              </a:rPr>
              <a:t> + jQueryと</a:t>
            </a:r>
            <a:r>
              <a:rPr lang="en">
                <a:solidFill>
                  <a:srgbClr val="D9D9D9"/>
                </a:solidFill>
              </a:rPr>
              <a:t>似ている文法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</a:t>
            </a:r>
            <a:r>
              <a:rPr lang="en">
                <a:solidFill>
                  <a:srgbClr val="D9D9D9"/>
                </a:solidFill>
              </a:rPr>
              <a:t>パターンのサポート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活発な維持補修</a:t>
            </a:r>
            <a:r>
              <a:rPr lang="en">
                <a:solidFill>
                  <a:srgbClr val="D9D9D9"/>
                </a:solidFill>
              </a:rPr>
              <a:t>(月に1~2回</a:t>
            </a:r>
            <a:r>
              <a:rPr lang="en">
                <a:solidFill>
                  <a:srgbClr val="D9D9D9"/>
                </a:solidFill>
              </a:rPr>
              <a:t>ほどのリリース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https://github.com/codeborne/selenide/blob/master/CHANGELOG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You don't need to think how to shutdown browser, handle timeouts and Stale Element Exceptions or search for relevant log lines, debugging your tests.</a:t>
            </a:r>
            <a:r>
              <a:rPr b="1" i="1" lang="en">
                <a:solidFill>
                  <a:srgbClr val="F6B26B"/>
                </a:solidFill>
              </a:rPr>
              <a:t>Just focus on your business logic and let Selenide do the rest!</a:t>
            </a:r>
            <a:endParaRPr b="1" i="1">
              <a:solidFill>
                <a:srgbClr val="F6B26B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550" y="232000"/>
            <a:ext cx="2372800" cy="1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Codeborne in </a:t>
            </a:r>
            <a:r>
              <a:rPr lang="en"/>
              <a:t>エストニア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D9D9D9"/>
                </a:solidFill>
              </a:rPr>
              <a:t>国全体が無料wifiゾーンらしい。。。すごい。。。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50" y="1152475"/>
            <a:ext cx="4633501" cy="3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20" y="1649382"/>
            <a:ext cx="3832099" cy="25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18187" t="0"/>
          <a:stretch/>
        </p:blipFill>
        <p:spPr>
          <a:xfrm>
            <a:off x="265875" y="1874363"/>
            <a:ext cx="4046450" cy="19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487950" y="2465175"/>
            <a:ext cx="625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</a:t>
            </a:r>
            <a:r>
              <a:rPr lang="en"/>
              <a:t>共通点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Selenium</a:t>
            </a:r>
            <a:r>
              <a:rPr lang="en">
                <a:solidFill>
                  <a:srgbClr val="D9D9D9"/>
                </a:solidFill>
              </a:rPr>
              <a:t>ウェブドライバーをラッピングしたフレームワーク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DLS</a:t>
            </a:r>
            <a:r>
              <a:rPr lang="en">
                <a:solidFill>
                  <a:srgbClr val="D9D9D9"/>
                </a:solidFill>
              </a:rPr>
              <a:t>言語</a:t>
            </a:r>
            <a:r>
              <a:rPr lang="en">
                <a:solidFill>
                  <a:srgbClr val="D9D9D9"/>
                </a:solidFill>
              </a:rPr>
              <a:t> + jQueryと</a:t>
            </a:r>
            <a:r>
              <a:rPr lang="en">
                <a:solidFill>
                  <a:srgbClr val="D9D9D9"/>
                </a:solidFill>
              </a:rPr>
              <a:t>似ている文法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</a:t>
            </a:r>
            <a:r>
              <a:rPr lang="en">
                <a:solidFill>
                  <a:srgbClr val="D9D9D9"/>
                </a:solidFill>
              </a:rPr>
              <a:t>サポート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Seleniumよりテストコードの量を減らすことができる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</a:t>
            </a:r>
            <a:r>
              <a:rPr lang="en">
                <a:solidFill>
                  <a:srgbClr val="FFFFFF"/>
                </a:solidFill>
              </a:rPr>
              <a:t>相違点</a:t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453775" y="1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{87EB5715-EB42-4124-9A3A-2624EF026B0D}</a:tableStyleId>
              </a:tblPr>
              <a:tblGrid>
                <a:gridCol w="4080725"/>
                <a:gridCol w="4221550"/>
              </a:tblGrid>
              <a:tr h="917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Selenide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Geb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2596900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http://selenide.org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Javaを利用(JUnit/TestNG)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Enterpriseサポート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http://www.gebish.org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Groovyを利用(Spock)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Selenideより</a:t>
                      </a: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テスト</a:t>
                      </a: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コードの量が少なくなる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IDEのサポートがSelenideより物足りない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525" y="1102450"/>
            <a:ext cx="1746450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2400" y="1102450"/>
            <a:ext cx="1240098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925" y="1102450"/>
            <a:ext cx="879734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Selenideの</a:t>
            </a:r>
            <a:r>
              <a:rPr lang="en"/>
              <a:t>導入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Maven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Gradle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※Seleniumはimport</a:t>
            </a:r>
            <a:r>
              <a:rPr lang="en"/>
              <a:t>する必要なし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83100" y="1555850"/>
            <a:ext cx="5996100" cy="1463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&lt;dependency&gt;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&lt;groupId&gt;com.codeborne&lt;/groupId&gt;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&lt;artifactId&gt;selenide&lt;/artifactId&gt;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&lt;version&gt;4.10.01&lt;/version&gt;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&lt;scope&gt;test&lt;/scope&gt;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&lt;/dependency&gt;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83100" y="3589550"/>
            <a:ext cx="5996100" cy="765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dependencies {</a:t>
            </a:r>
            <a:endParaRPr>
              <a:solidFill>
                <a:srgbClr val="CCCCC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 testCompile 'com.codeborne:selenide:4.10.01'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}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